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4" r:id="rId7"/>
    <p:sldId id="263" r:id="rId8"/>
    <p:sldId id="266" r:id="rId9"/>
    <p:sldId id="267" r:id="rId10"/>
    <p:sldId id="268" r:id="rId11"/>
    <p:sldId id="265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F9FCF-2119-4185-B039-7324E3F135A9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5E4C0-DFB6-4DED-9C3B-0564FF78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subiology.info/node/3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invisiblegorilla.com/gorilla_experiment.html" TargetMode="External"/><Relationship Id="rId3" Type="http://schemas.openxmlformats.org/officeDocument/2006/relationships/hyperlink" Target="http://www.youtube.com/watch?v=UfA3ivLK_t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Concepts of Biology</a:t>
            </a:r>
            <a:br>
              <a:rPr lang="en-US" dirty="0" smtClean="0"/>
            </a:br>
            <a:r>
              <a:rPr lang="en-US" dirty="0" err="1" smtClean="0"/>
              <a:t>Biol</a:t>
            </a:r>
            <a:r>
              <a:rPr lang="en-US" dirty="0" smtClean="0"/>
              <a:t> 111</a:t>
            </a:r>
            <a:br>
              <a:rPr lang="en-US" dirty="0" smtClean="0"/>
            </a:br>
            <a:r>
              <a:rPr lang="en-US" dirty="0" smtClean="0"/>
              <a:t>Minot State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Lecutre</a:t>
            </a:r>
            <a:r>
              <a:rPr lang="en-US" dirty="0" smtClean="0"/>
              <a:t>, MWF 12:00-1 pm </a:t>
            </a:r>
          </a:p>
          <a:p>
            <a:r>
              <a:rPr lang="en-US" dirty="0" smtClean="0"/>
              <a:t>Cyril Moore Science Center, Room 16</a:t>
            </a:r>
          </a:p>
          <a:p>
            <a:r>
              <a:rPr lang="en-US" dirty="0" smtClean="0"/>
              <a:t>Lab, Tuesdays/Thursdays</a:t>
            </a:r>
          </a:p>
          <a:p>
            <a:r>
              <a:rPr lang="en-US" dirty="0" smtClean="0"/>
              <a:t>Swain Hall, Room 304</a:t>
            </a:r>
            <a:endParaRPr lang="en-US" dirty="0"/>
          </a:p>
        </p:txBody>
      </p:sp>
      <p:pic>
        <p:nvPicPr>
          <p:cNvPr id="1026" name="Picture 2" descr="BiologyColor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3886200" cy="167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Based on mounds and mounds of evidence which has been analyzed again and again, and which leads to a widely agreed upon conclusion.</a:t>
            </a:r>
          </a:p>
          <a:p>
            <a:endParaRPr lang="en-US" dirty="0"/>
          </a:p>
          <a:p>
            <a:r>
              <a:rPr lang="en-US" dirty="0" smtClean="0"/>
              <a:t>Cell theory</a:t>
            </a:r>
          </a:p>
          <a:p>
            <a:r>
              <a:rPr lang="en-US" dirty="0" smtClean="0"/>
              <a:t>Theory of evolution</a:t>
            </a:r>
          </a:p>
          <a:p>
            <a:endParaRPr lang="en-US" dirty="0"/>
          </a:p>
          <a:p>
            <a:pPr lvl="1"/>
            <a:r>
              <a:rPr lang="en-US" dirty="0" smtClean="0"/>
              <a:t>In everyday language, scientific theories would more commonly be called laws </a:t>
            </a:r>
            <a:r>
              <a:rPr lang="en-US" smtClean="0"/>
              <a:t>or principles.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047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Write down a good hypothesis related to the article</a:t>
            </a:r>
          </a:p>
          <a:p>
            <a:r>
              <a:rPr lang="en-US" dirty="0" smtClean="0"/>
              <a:t>Identify all the tests/experiments that were done to test the hypothesis.  (Understand the experimental designs)</a:t>
            </a:r>
          </a:p>
          <a:p>
            <a:r>
              <a:rPr lang="en-US" dirty="0" smtClean="0"/>
              <a:t>Analyze data (review graphs and figures from the article)</a:t>
            </a:r>
          </a:p>
          <a:p>
            <a:r>
              <a:rPr lang="en-US" dirty="0" smtClean="0"/>
              <a:t>Review conclusions.  Was the hypothesis supported or rejected?</a:t>
            </a:r>
          </a:p>
        </p:txBody>
      </p:sp>
    </p:spTree>
    <p:extLst>
      <p:ext uri="{BB962C8B-B14F-4D97-AF65-F5344CB8AC3E}">
        <p14:creationId xmlns:p14="http://schemas.microsoft.com/office/powerpoint/2010/main" val="2546229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to comprehend and apply.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 dirty="0" smtClean="0"/>
              <a:t>Be sure to read and re-read the article.</a:t>
            </a:r>
          </a:p>
          <a:p>
            <a:endParaRPr lang="en-US" dirty="0"/>
          </a:p>
          <a:p>
            <a:r>
              <a:rPr lang="en-US" dirty="0" smtClean="0"/>
              <a:t>How does the article exemplify a trend to resist good science?  What might explain a tendency to dismiss the information in the article?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is the topic of this article like other scientific studies which are often questioned or resisted?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6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Class activity</a:t>
            </a:r>
            <a:br>
              <a:rPr lang="en-US" dirty="0" smtClean="0"/>
            </a:br>
            <a:r>
              <a:rPr lang="en-US" dirty="0" smtClean="0"/>
              <a:t>August 30,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3600" dirty="0" smtClean="0"/>
              <a:t>Questions about the course, the course schedule, or the resources for the course?</a:t>
            </a:r>
          </a:p>
          <a:p>
            <a:pPr lvl="1">
              <a:buNone/>
            </a:pPr>
            <a:endParaRPr lang="en-US" sz="3600" dirty="0"/>
          </a:p>
          <a:p>
            <a:pPr lvl="1">
              <a:buNone/>
            </a:pPr>
            <a:r>
              <a:rPr lang="en-US" sz="3600" dirty="0" smtClean="0"/>
              <a:t>Check the website(</a:t>
            </a:r>
            <a:r>
              <a:rPr lang="en-US" sz="3600" dirty="0"/>
              <a:t>s) </a:t>
            </a:r>
            <a:r>
              <a:rPr lang="en-US" sz="3600" dirty="0">
                <a:hlinkClick r:id="rId2"/>
              </a:rPr>
              <a:t>http://msubiology.info/node/</a:t>
            </a:r>
            <a:r>
              <a:rPr lang="en-US" sz="3600" dirty="0" smtClean="0">
                <a:hlinkClick r:id="rId2"/>
              </a:rPr>
              <a:t>36</a:t>
            </a:r>
            <a:endParaRPr lang="en-US" sz="3600" dirty="0" smtClean="0"/>
          </a:p>
          <a:p>
            <a:pPr lvl="1">
              <a:buNone/>
            </a:pPr>
            <a:endParaRPr lang="en-US" sz="3600" dirty="0" smtClean="0"/>
          </a:p>
          <a:p>
            <a:pPr lvl="1">
              <a:buNone/>
            </a:pPr>
            <a:endParaRPr lang="en-US" sz="3600" dirty="0"/>
          </a:p>
          <a:p>
            <a:pPr lvl="1">
              <a:buNone/>
            </a:pPr>
            <a:r>
              <a:rPr lang="en-US" sz="3600" dirty="0" smtClean="0"/>
              <a:t>Pop quiz---What is it?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Master the content of Lecture 2---posted on the website.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Review and digest the readings we have assigned thus far and discuss today.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Paper #1</a:t>
            </a:r>
            <a:br>
              <a:rPr lang="en-US" dirty="0" smtClean="0"/>
            </a:br>
            <a:r>
              <a:rPr lang="en-US" dirty="0"/>
              <a:t>Impactful Distraction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Where was it published?  When?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kind of journal/magazine is </a:t>
            </a:r>
            <a:r>
              <a:rPr lang="en-US" i="1" dirty="0" smtClean="0"/>
              <a:t>Science News?</a:t>
            </a:r>
          </a:p>
          <a:p>
            <a:pPr lvl="1"/>
            <a:endParaRPr lang="en-US" i="1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 might I have chosen this paper?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5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review the content…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7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example…1999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http://www.theinvisiblegorilla.com/</a:t>
            </a:r>
            <a:r>
              <a:rPr lang="en-US" dirty="0" smtClean="0">
                <a:hlinkClick r:id="rId2"/>
              </a:rPr>
              <a:t>gorilla_experiment.html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://www.youtube.com/watch?v=</a:t>
            </a:r>
            <a:r>
              <a:rPr lang="en-US" dirty="0" smtClean="0">
                <a:hlinkClick r:id="rId3"/>
              </a:rPr>
              <a:t>UfA3ivLK_tE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5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to comprehend and apply.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Read and re-read this article.</a:t>
            </a:r>
          </a:p>
          <a:p>
            <a:endParaRPr lang="en-US" dirty="0"/>
          </a:p>
          <a:p>
            <a:r>
              <a:rPr lang="en-US" dirty="0" smtClean="0"/>
              <a:t>All of you have been introduced to the </a:t>
            </a:r>
            <a:r>
              <a:rPr lang="en-US" b="1" dirty="0" smtClean="0"/>
              <a:t>scientific method </a:t>
            </a:r>
            <a:r>
              <a:rPr lang="en-US" dirty="0" smtClean="0"/>
              <a:t>before.  Use chapter 1 to review and then apply it to the content of this paper.</a:t>
            </a:r>
          </a:p>
          <a:p>
            <a:endParaRPr lang="en-US" dirty="0"/>
          </a:p>
          <a:p>
            <a:r>
              <a:rPr lang="en-US" dirty="0" smtClean="0"/>
              <a:t>Begin by thinking about </a:t>
            </a:r>
            <a:r>
              <a:rPr lang="en-US" b="1" i="1" dirty="0" smtClean="0"/>
              <a:t>why </a:t>
            </a:r>
            <a:r>
              <a:rPr lang="en-US" dirty="0" smtClean="0"/>
              <a:t>a study was undertaken in the first place?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63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evidence-based </a:t>
            </a:r>
            <a:r>
              <a:rPr lang="en-US" b="1" i="1" dirty="0" smtClean="0"/>
              <a:t>way of knowing.</a:t>
            </a:r>
          </a:p>
          <a:p>
            <a:endParaRPr lang="en-US" b="1" i="1" dirty="0"/>
          </a:p>
          <a:p>
            <a:r>
              <a:rPr lang="en-US" dirty="0" smtClean="0"/>
              <a:t>Phenomena that can be explained by seeing or touching or running a test.  </a:t>
            </a:r>
          </a:p>
          <a:p>
            <a:endParaRPr lang="en-US" dirty="0"/>
          </a:p>
          <a:p>
            <a:r>
              <a:rPr lang="en-US" dirty="0" smtClean="0"/>
              <a:t>Scientific evidence is not widely open to interpretation and does not vary by individual.</a:t>
            </a:r>
          </a:p>
        </p:txBody>
      </p:sp>
    </p:spTree>
    <p:extLst>
      <p:ext uri="{BB962C8B-B14F-4D97-AF65-F5344CB8AC3E}">
        <p14:creationId xmlns:p14="http://schemas.microsoft.com/office/powerpoint/2010/main" val="2833239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is confusing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every day language, a </a:t>
            </a:r>
            <a:r>
              <a:rPr lang="en-US" b="1" i="1" dirty="0" smtClean="0"/>
              <a:t>theory</a:t>
            </a:r>
            <a:r>
              <a:rPr lang="en-US" dirty="0" smtClean="0"/>
              <a:t>, is kind of weak and open to challenge.</a:t>
            </a:r>
          </a:p>
          <a:p>
            <a:endParaRPr lang="en-US" dirty="0" smtClean="0"/>
          </a:p>
          <a:p>
            <a:r>
              <a:rPr lang="en-US" i="1" dirty="0" smtClean="0"/>
              <a:t>“My theory is that John ate all the peanut butter…”</a:t>
            </a:r>
            <a:r>
              <a:rPr lang="en-US" dirty="0" smtClean="0"/>
              <a:t>   is likely not based on any evidence at all.  More of a gut feeling because you know something about John.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0576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465</Words>
  <Application>Microsoft Macintosh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Concepts of Biology Biol 111 Minot State University</vt:lpstr>
      <vt:lpstr>In Class activity August 30, 2013</vt:lpstr>
      <vt:lpstr>For Monday</vt:lpstr>
      <vt:lpstr>Paper #1 Impactful Distraction </vt:lpstr>
      <vt:lpstr>Let’s review the content…</vt:lpstr>
      <vt:lpstr>Video example…1999</vt:lpstr>
      <vt:lpstr>Read to comprehend and apply. </vt:lpstr>
      <vt:lpstr>Science</vt:lpstr>
      <vt:lpstr>Terminology is confusing</vt:lpstr>
      <vt:lpstr>Scientific Theory</vt:lpstr>
      <vt:lpstr>Scientific Method</vt:lpstr>
      <vt:lpstr>Read to comprehend and apply. </vt:lpstr>
    </vt:vector>
  </TitlesOfParts>
  <Company>Minot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of Biology Biol 111 Minot State University</dc:title>
  <dc:creator>Heidi Super</dc:creator>
  <cp:lastModifiedBy>Heidi Super</cp:lastModifiedBy>
  <cp:revision>50</cp:revision>
  <dcterms:created xsi:type="dcterms:W3CDTF">2011-08-03T13:29:52Z</dcterms:created>
  <dcterms:modified xsi:type="dcterms:W3CDTF">2013-08-30T16:42:05Z</dcterms:modified>
</cp:coreProperties>
</file>